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u="sng" dirty="0"/>
              <a:t>الفروع الحديثة (</a:t>
            </a:r>
            <a:r>
              <a:rPr lang="en-US" b="1" dirty="0"/>
              <a:t>Shoots</a:t>
            </a:r>
            <a:r>
              <a:rPr lang="ar-SA" b="1" u="sng" dirty="0"/>
              <a:t>)</a:t>
            </a:r>
            <a:r>
              <a:rPr lang="ar-SA" b="1" dirty="0"/>
              <a:t> : </a:t>
            </a:r>
            <a:endParaRPr lang="en-US" dirty="0"/>
          </a:p>
        </p:txBody>
      </p:sp>
      <p:sp>
        <p:nvSpPr>
          <p:cNvPr id="3" name="عنصر نائب للمحتوى 2"/>
          <p:cNvSpPr>
            <a:spLocks noGrp="1"/>
          </p:cNvSpPr>
          <p:nvPr>
            <p:ph idx="1"/>
          </p:nvPr>
        </p:nvSpPr>
        <p:spPr/>
        <p:txBody>
          <a:bodyPr>
            <a:normAutofit lnSpcReduction="10000"/>
          </a:bodyPr>
          <a:lstStyle/>
          <a:p>
            <a:pPr rtl="1"/>
            <a:r>
              <a:rPr lang="ar-SA" b="1" dirty="0"/>
              <a:t>هي </a:t>
            </a:r>
            <a:r>
              <a:rPr lang="ar-SA" b="1" dirty="0" err="1"/>
              <a:t>النموات</a:t>
            </a:r>
            <a:r>
              <a:rPr lang="ar-SA" b="1" dirty="0"/>
              <a:t> الغضة (العشبية) الناتجة من تفتح البراعم في الربيع ويمكن ملاحظة الفروع التالية على الكرمة :</a:t>
            </a:r>
            <a:endParaRPr lang="en-US" dirty="0"/>
          </a:p>
          <a:p>
            <a:pPr rtl="1"/>
            <a:r>
              <a:rPr lang="ar-SA" b="1" dirty="0"/>
              <a:t>1-الفروع الرئيسية :- تنتج هذه الفروع من نمو وتفتح البرعم الرئيسي في العين الساكنة وتسمى بالفروع الطويلة يكون شكلها عشبي وطري في البداية وتكون خضراء اللون مرنة غنية بالماء وكلما تتقدم بالعمر يتغير لونها وتصبح غامقة وتنخفض نسبة الماء فيها وتتجمع فيها </a:t>
            </a:r>
            <a:r>
              <a:rPr lang="ar-SA" b="1" dirty="0" err="1"/>
              <a:t>الكاربوهيدرات</a:t>
            </a:r>
            <a:r>
              <a:rPr lang="ar-SA" b="1" dirty="0"/>
              <a:t> على هيئة نشأ ، بعد تساقط أوراقها تسمى بالقصبات طولها يتراوح بين 8-10م وسمكها 6-16ملم.</a:t>
            </a:r>
            <a:endParaRPr lang="en-US" dirty="0"/>
          </a:p>
          <a:p>
            <a:pPr algn="r" rtl="1"/>
            <a:endParaRPr lang="en-US" dirty="0"/>
          </a:p>
        </p:txBody>
      </p:sp>
    </p:spTree>
    <p:extLst>
      <p:ext uri="{BB962C8B-B14F-4D97-AF65-F5344CB8AC3E}">
        <p14:creationId xmlns:p14="http://schemas.microsoft.com/office/powerpoint/2010/main" val="43521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الفروع الثانوية ( الجانبية ، الصيفية ):- تنمو هذه الفروع من تفتح البرعم الصيفي (الجانبي أو النشط ) حيث ينمو هذا البرعم في سنة تكوينه ، هذه الفروع غير خصبة ولكن لبعض الأصناف أحيانا تكون مثمرة حيث تحمل بصورة استثنائية عناقيد زهرية صغيرة لا تنضج حامضية المذاق(حصرم) لتأخر ظهورها وعد توفر درجات الحرارة الملائمة لنضجها وغالبا ما تسقط لعدم نضج خشبها .</a:t>
            </a:r>
            <a:r>
              <a:rPr lang="ar-SA" dirty="0"/>
              <a:t> </a:t>
            </a:r>
            <a:endParaRPr lang="en-US" dirty="0"/>
          </a:p>
          <a:p>
            <a:pPr algn="r" rtl="1"/>
            <a:endParaRPr lang="en-US" dirty="0"/>
          </a:p>
        </p:txBody>
      </p:sp>
    </p:spTree>
    <p:extLst>
      <p:ext uri="{BB962C8B-B14F-4D97-AF65-F5344CB8AC3E}">
        <p14:creationId xmlns:p14="http://schemas.microsoft.com/office/powerpoint/2010/main" val="320979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الفروع السرطانية </a:t>
            </a:r>
            <a:r>
              <a:rPr lang="ar-SA" b="1" dirty="0" err="1"/>
              <a:t>والأفرخ</a:t>
            </a:r>
            <a:r>
              <a:rPr lang="ar-SA" b="1" dirty="0"/>
              <a:t> المائية :- تنمو هذه الفروع من الخشب المتعدد السنين وتكون شديدة النمو غير خصبة ويمكن استعمال قصباتها كدوابر احتياطية عند التقليم لغرض استبدال احد الأذرع في التربية الرأسية مثلا .</a:t>
            </a:r>
            <a:endParaRPr lang="en-US" dirty="0"/>
          </a:p>
          <a:p>
            <a:pPr algn="r" rtl="1"/>
            <a:r>
              <a:rPr lang="ar-SA" b="1" dirty="0"/>
              <a:t>-الفروع </a:t>
            </a:r>
            <a:r>
              <a:rPr lang="ar-SA" b="1" dirty="0" err="1"/>
              <a:t>الاستبدالية</a:t>
            </a:r>
            <a:r>
              <a:rPr lang="ar-SA" b="1" dirty="0"/>
              <a:t> :- تنمو من البرعم الثانوي المحيط بالبرعم الرئيسي في العين الساكنة عند إصابة البرعم الرئيسي بأضرار تؤدي إلى عدم نموه .</a:t>
            </a:r>
            <a:endParaRPr lang="en-US" dirty="0"/>
          </a:p>
        </p:txBody>
      </p:sp>
    </p:spTree>
    <p:extLst>
      <p:ext uri="{BB962C8B-B14F-4D97-AF65-F5344CB8AC3E}">
        <p14:creationId xmlns:p14="http://schemas.microsoft.com/office/powerpoint/2010/main" val="424169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u="sng" dirty="0"/>
              <a:t>الجذع (</a:t>
            </a:r>
            <a:r>
              <a:rPr lang="en-US" b="1" u="sng" dirty="0"/>
              <a:t>Trunk</a:t>
            </a:r>
            <a:r>
              <a:rPr lang="ar-SA" b="1" u="sng" dirty="0"/>
              <a:t>) :</a:t>
            </a:r>
            <a:r>
              <a:rPr lang="ar-SA" b="1" dirty="0"/>
              <a:t> </a:t>
            </a:r>
            <a:endParaRPr lang="en-US" dirty="0"/>
          </a:p>
        </p:txBody>
      </p:sp>
      <p:sp>
        <p:nvSpPr>
          <p:cNvPr id="3" name="عنصر نائب للمحتوى 2"/>
          <p:cNvSpPr>
            <a:spLocks noGrp="1"/>
          </p:cNvSpPr>
          <p:nvPr>
            <p:ph idx="1"/>
          </p:nvPr>
        </p:nvSpPr>
        <p:spPr/>
        <p:txBody>
          <a:bodyPr/>
          <a:lstStyle/>
          <a:p>
            <a:pPr algn="r" rtl="1"/>
            <a:r>
              <a:rPr lang="ar-SA" b="1" dirty="0"/>
              <a:t>جذع الكرمة هو الساق </a:t>
            </a:r>
            <a:r>
              <a:rPr lang="ar-SA" b="1" dirty="0" err="1"/>
              <a:t>الدائمي</a:t>
            </a:r>
            <a:r>
              <a:rPr lang="ar-SA" b="1" dirty="0"/>
              <a:t> لها والذي يختلف أصله حسب طريقة تكوينه فالجذع </a:t>
            </a:r>
            <a:r>
              <a:rPr lang="ar-SA" b="1" dirty="0" err="1"/>
              <a:t>المكاثر</a:t>
            </a:r>
            <a:r>
              <a:rPr lang="ar-SA" b="1" dirty="0"/>
              <a:t> جنسيا يكون ذا أصل جنيني </a:t>
            </a:r>
            <a:r>
              <a:rPr lang="ar-SA" b="1" dirty="0" err="1"/>
              <a:t>والمكاثر</a:t>
            </a:r>
            <a:r>
              <a:rPr lang="ar-SA" b="1" dirty="0"/>
              <a:t> خضريا يكون ذا أصل خضري ، </a:t>
            </a:r>
            <a:r>
              <a:rPr lang="ar-SA" b="1" dirty="0" err="1"/>
              <a:t>لايوجد</a:t>
            </a:r>
            <a:r>
              <a:rPr lang="ar-SA" b="1" dirty="0"/>
              <a:t> للعنب ساق حقيقية لأنه عبارة عن نبات متسلق ، يكون طول الجذع المدفون تحت سطح التربة حوالي 20-40سم حسب المناطق وفي الأراضي الرملية يمكن أن يصل إلى عدة أمتار وحسب طريقة الزراعة . أما سمكه فيتراوح بين 6-8سم وعليه تتكون طبقات الجذور .</a:t>
            </a:r>
            <a:endParaRPr lang="en-US" dirty="0"/>
          </a:p>
          <a:p>
            <a:pPr algn="r" rtl="1"/>
            <a:endParaRPr lang="en-US" dirty="0"/>
          </a:p>
        </p:txBody>
      </p:sp>
    </p:spTree>
    <p:extLst>
      <p:ext uri="{BB962C8B-B14F-4D97-AF65-F5344CB8AC3E}">
        <p14:creationId xmlns:p14="http://schemas.microsoft.com/office/powerpoint/2010/main" val="185968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SA" b="1" dirty="0"/>
              <a:t>تعتمد هيئة وحجم الجذع على طريقة التربية والتقليم حيث يتراوح طول الجذع بين 20سم إلى بضعة أمتار حسب المناطق ففي المناطق حارة والرطبة يمكن أن يصل طول الجذع للأعناب البرية من 15-20م وبسمك 8-10سم . أن جذع الكرمة ليس مستقيما بل يكون مطاطي وملتف حول المساند التي يتسلق عليها.</a:t>
            </a:r>
            <a:endParaRPr lang="en-US" dirty="0"/>
          </a:p>
          <a:p>
            <a:pPr algn="r" rtl="1"/>
            <a:endParaRPr lang="en-US" dirty="0"/>
          </a:p>
        </p:txBody>
      </p:sp>
    </p:spTree>
    <p:extLst>
      <p:ext uri="{BB962C8B-B14F-4D97-AF65-F5344CB8AC3E}">
        <p14:creationId xmlns:p14="http://schemas.microsoft.com/office/powerpoint/2010/main" val="2437789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143289"/>
            <a:ext cx="3145248" cy="672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49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21479802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340</Words>
  <Application>Microsoft Office PowerPoint</Application>
  <PresentationFormat>عرض على الشاشة (3:4)‏</PresentationFormat>
  <Paragraphs>11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انتاج اعناب (العملي) المرحلة الرابعة / بستنة وهندسة حدائق </vt:lpstr>
      <vt:lpstr>الفروع الحديثة (Shoots) : </vt:lpstr>
      <vt:lpstr>عرض تقديمي في PowerPoint</vt:lpstr>
      <vt:lpstr>عرض تقديمي في PowerPoint</vt:lpstr>
      <vt:lpstr>الجذع (Trunk) :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12</cp:revision>
  <dcterms:created xsi:type="dcterms:W3CDTF">2018-12-28T09:16:32Z</dcterms:created>
  <dcterms:modified xsi:type="dcterms:W3CDTF">2018-12-28T15:01:40Z</dcterms:modified>
</cp:coreProperties>
</file>